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bookmarkIdSeed="2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42" r:id="rId2"/>
    <p:sldId id="436" r:id="rId3"/>
    <p:sldId id="404" r:id="rId4"/>
    <p:sldId id="448" r:id="rId5"/>
    <p:sldId id="445" r:id="rId6"/>
    <p:sldId id="449" r:id="rId7"/>
    <p:sldId id="454" r:id="rId8"/>
    <p:sldId id="450" r:id="rId9"/>
    <p:sldId id="443" r:id="rId10"/>
    <p:sldId id="504" r:id="rId11"/>
    <p:sldId id="495" r:id="rId12"/>
    <p:sldId id="503" r:id="rId13"/>
    <p:sldId id="501" r:id="rId14"/>
    <p:sldId id="498" r:id="rId15"/>
    <p:sldId id="441" r:id="rId16"/>
    <p:sldId id="487" r:id="rId17"/>
    <p:sldId id="489" r:id="rId18"/>
    <p:sldId id="493" r:id="rId19"/>
    <p:sldId id="491" r:id="rId20"/>
    <p:sldId id="457" r:id="rId21"/>
    <p:sldId id="461" r:id="rId22"/>
    <p:sldId id="460" r:id="rId23"/>
    <p:sldId id="459" r:id="rId24"/>
    <p:sldId id="478" r:id="rId25"/>
    <p:sldId id="481" r:id="rId26"/>
    <p:sldId id="480" r:id="rId27"/>
    <p:sldId id="482" r:id="rId28"/>
    <p:sldId id="399" r:id="rId29"/>
  </p:sldIdLst>
  <p:sldSz cx="9144000" cy="6858000" type="screen4x3"/>
  <p:notesSz cx="6797675" cy="9928225"/>
  <p:embeddedFontLs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Arial Narrow" pitchFamily="34" charset="0"/>
      <p:regular r:id="rId36"/>
      <p:bold r:id="rId37"/>
      <p:italic r:id="rId38"/>
      <p:boldItalic r:id="rId39"/>
    </p:embeddedFont>
    <p:embeddedFont>
      <p:font typeface="Constantia" pitchFamily="18" charset="0"/>
      <p:regular r:id="rId40"/>
      <p:bold r:id="rId41"/>
      <p:italic r:id="rId42"/>
      <p:boldItalic r:id="rId43"/>
    </p:embeddedFont>
    <p:embeddedFont>
      <p:font typeface="Arial Unicode MS" pitchFamily="34" charset="-128"/>
      <p:regular r:id="rId44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F92763"/>
    <a:srgbClr val="DA4E4E"/>
    <a:srgbClr val="FCFDF9"/>
    <a:srgbClr val="F16461"/>
    <a:srgbClr val="FF5353"/>
    <a:srgbClr val="FF696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6" autoAdjust="0"/>
    <p:restoredTop sz="94660"/>
  </p:normalViewPr>
  <p:slideViewPr>
    <p:cSldViewPr>
      <p:cViewPr varScale="1">
        <p:scale>
          <a:sx n="87" d="100"/>
          <a:sy n="87" d="100"/>
        </p:scale>
        <p:origin x="-150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135" cy="496332"/>
          </a:xfrm>
          <a:prstGeom prst="rect">
            <a:avLst/>
          </a:prstGeom>
        </p:spPr>
        <p:txBody>
          <a:bodyPr vert="horz" lIns="91321" tIns="45661" rIns="91321" bIns="4566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956" y="1"/>
            <a:ext cx="2946135" cy="496332"/>
          </a:xfrm>
          <a:prstGeom prst="rect">
            <a:avLst/>
          </a:prstGeom>
        </p:spPr>
        <p:txBody>
          <a:bodyPr vert="horz" lIns="91321" tIns="45661" rIns="91321" bIns="45661" rtlCol="0"/>
          <a:lstStyle>
            <a:lvl1pPr algn="r">
              <a:defRPr sz="1200"/>
            </a:lvl1pPr>
          </a:lstStyle>
          <a:p>
            <a:fld id="{6A2B32B6-C9B8-447B-9A2E-0DFB9299413C}" type="datetimeFigureOut">
              <a:rPr lang="ru-RU" smtClean="0"/>
              <a:pPr/>
              <a:t>26.02.2023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308"/>
            <a:ext cx="2946135" cy="496331"/>
          </a:xfrm>
          <a:prstGeom prst="rect">
            <a:avLst/>
          </a:prstGeom>
        </p:spPr>
        <p:txBody>
          <a:bodyPr vert="horz" lIns="91321" tIns="45661" rIns="91321" bIns="4566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956" y="9430308"/>
            <a:ext cx="2946135" cy="496331"/>
          </a:xfrm>
          <a:prstGeom prst="rect">
            <a:avLst/>
          </a:prstGeom>
        </p:spPr>
        <p:txBody>
          <a:bodyPr vert="horz" lIns="91321" tIns="45661" rIns="91321" bIns="45661" rtlCol="0" anchor="b"/>
          <a:lstStyle>
            <a:lvl1pPr algn="r">
              <a:defRPr sz="1200"/>
            </a:lvl1pPr>
          </a:lstStyle>
          <a:p>
            <a:fld id="{025E11EF-B2CC-4698-B3CA-9AFFB5D650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9000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6967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pPr>
              <a:defRPr/>
            </a:pPr>
            <a:fld id="{1A5BBE26-492E-4271-8FBA-07FAA34B5EB2}" type="datetimeFigureOut">
              <a:rPr lang="ru-RU"/>
              <a:pPr>
                <a:defRPr/>
              </a:pPr>
              <a:t>26.02.2023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5631"/>
            <a:ext cx="5438775" cy="4467939"/>
          </a:xfrm>
          <a:prstGeom prst="rect">
            <a:avLst/>
          </a:prstGeom>
        </p:spPr>
        <p:txBody>
          <a:bodyPr vert="horz" lIns="91431" tIns="45715" rIns="91431" bIns="45715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9672"/>
            <a:ext cx="2946400" cy="496966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672"/>
            <a:ext cx="2946400" cy="496966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pPr>
              <a:defRPr/>
            </a:pPr>
            <a:fld id="{11385B95-7447-4E05-B715-F520D60D41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055950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2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738" indent="-28566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673" indent="-228534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9741" indent="-228534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6811" indent="-228534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3880" indent="-2285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0949" indent="-2285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018" indent="-2285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086" indent="-2285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2FBED8C2-EF36-497D-B6E9-DFB2096FF963}" type="slidenum">
              <a:rPr lang="ru-RU" altLang="ru-RU">
                <a:solidFill>
                  <a:prstClr val="black"/>
                </a:solidFill>
              </a:rPr>
              <a:pPr/>
              <a:t>12</a:t>
            </a:fld>
            <a:endParaRPr lang="ru-RU" alt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738" indent="-28566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673" indent="-228534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9741" indent="-228534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6811" indent="-228534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3880" indent="-2285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0949" indent="-2285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018" indent="-2285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086" indent="-2285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2FBED8C2-EF36-497D-B6E9-DFB2096FF963}" type="slidenum">
              <a:rPr lang="ru-RU" altLang="ru-RU">
                <a:solidFill>
                  <a:prstClr val="black"/>
                </a:solidFill>
              </a:rPr>
              <a:pPr/>
              <a:t>13</a:t>
            </a:fld>
            <a:endParaRPr lang="ru-RU" alt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14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15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16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17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18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19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20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21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3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22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23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24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25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26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27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4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5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6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7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9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10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11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CEB93-FA45-49D1-82DC-1F070C726390}" type="datetimeFigureOut">
              <a:rPr lang="ru-RU"/>
              <a:pPr>
                <a:defRPr/>
              </a:pPr>
              <a:t>26.02.2023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CC2AA-84D3-42EE-9A86-AF99478F76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9311923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380CD-E2C7-49B4-8D7F-E52D2BAE29D7}" type="datetimeFigureOut">
              <a:rPr lang="ru-RU"/>
              <a:pPr>
                <a:defRPr/>
              </a:pPr>
              <a:t>26.02.2023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25999-5121-45DD-8A18-D6CA3E7F9E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7687666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2A6F4-A078-4513-BD69-B09EA7352469}" type="datetimeFigureOut">
              <a:rPr lang="ru-RU"/>
              <a:pPr>
                <a:defRPr/>
              </a:pPr>
              <a:t>26.02.2023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613CD-D7B0-40A0-B436-D45BC1A497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5203979"/>
      </p:ext>
    </p:extLst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1625" y="1600200"/>
            <a:ext cx="4194175" cy="2173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194175" cy="2173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301625" y="3925888"/>
            <a:ext cx="8540750" cy="21732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154"/>
          <p:cNvSpPr>
            <a:spLocks noGrp="1" noChangeArrowheads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 dirty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5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dirty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5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3839CE0-D940-4B7D-AB6F-E2EBFAE57A9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63402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73459-CF66-4E7E-90EA-20EB1D7BABFB}" type="datetimeFigureOut">
              <a:rPr lang="ru-RU"/>
              <a:pPr>
                <a:defRPr/>
              </a:pPr>
              <a:t>26.02.2023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1C7DA-8AFD-4995-A63F-6BF5DE1C1C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6242349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F8C9E-45F3-4260-AB28-ED743ADCD39C}" type="datetimeFigureOut">
              <a:rPr lang="ru-RU"/>
              <a:pPr>
                <a:defRPr/>
              </a:pPr>
              <a:t>26.02.2023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0C06B-A955-4C7A-86A2-672509673B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14349943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471F9-44A3-4DEA-99FB-CC6DADBE4D65}" type="datetimeFigureOut">
              <a:rPr lang="ru-RU"/>
              <a:pPr>
                <a:defRPr/>
              </a:pPr>
              <a:t>26.02.2023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7946B-C01F-4607-AD8B-2E005ADC03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6023091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6C426-85B5-4097-B245-B1F1632BC7B0}" type="datetimeFigureOut">
              <a:rPr lang="ru-RU"/>
              <a:pPr>
                <a:defRPr/>
              </a:pPr>
              <a:t>26.02.2023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974D0-74A4-4DBC-B8BB-E48968C4AF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3760560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081C9-C2B9-4416-8E98-6FED276E4ACF}" type="datetimeFigureOut">
              <a:rPr lang="ru-RU"/>
              <a:pPr>
                <a:defRPr/>
              </a:pPr>
              <a:t>26.02.2023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746CF-5051-4EC9-9667-7919D5966C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04011145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93464-37C9-41FD-A1AE-0007F5989D33}" type="datetimeFigureOut">
              <a:rPr lang="ru-RU"/>
              <a:pPr>
                <a:defRPr/>
              </a:pPr>
              <a:t>26.02.2023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52174-F88D-4C10-924D-0C6B74F763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6816639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59CFB-9EEB-46AD-985E-11E0A69B7DE5}" type="datetimeFigureOut">
              <a:rPr lang="ru-RU"/>
              <a:pPr>
                <a:defRPr/>
              </a:pPr>
              <a:t>26.02.2023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BCBBF-D6BD-485E-A074-1006058E20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4032793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B8972-A9E4-4803-928D-055CF147BDB4}" type="datetimeFigureOut">
              <a:rPr lang="ru-RU"/>
              <a:pPr>
                <a:defRPr/>
              </a:pPr>
              <a:t>26.02.2023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63BA1-893D-4D29-9FCF-6FCE27ECCA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6617778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B009227-0D7A-4F28-82C7-4C1C16666162}" type="datetimeFigureOut">
              <a:rPr lang="ru-RU"/>
              <a:pPr>
                <a:defRPr/>
              </a:pPr>
              <a:t>26.02.2023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F71664F-6E43-4A41-94AB-9B409D6C74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dirty="0" smtClean="0"/>
          </a:p>
        </p:txBody>
      </p:sp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5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974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Box 6"/>
          <p:cNvSpPr txBox="1">
            <a:spLocks noChangeArrowheads="1"/>
          </p:cNvSpPr>
          <p:nvPr/>
        </p:nvSpPr>
        <p:spPr bwMode="auto">
          <a:xfrm>
            <a:off x="1763713" y="6237288"/>
            <a:ext cx="35290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054" name="TextBox 7"/>
          <p:cNvSpPr txBox="1">
            <a:spLocks noChangeArrowheads="1"/>
          </p:cNvSpPr>
          <p:nvPr/>
        </p:nvSpPr>
        <p:spPr bwMode="auto">
          <a:xfrm>
            <a:off x="6732588" y="6313488"/>
            <a:ext cx="2232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 smtClean="0">
                <a:latin typeface="Arial Narrow" pitchFamily="34" charset="0"/>
                <a:cs typeface="Arial" pitchFamily="34" charset="0"/>
              </a:rPr>
              <a:t>27 февраля  2023 года</a:t>
            </a:r>
            <a:endParaRPr lang="ru-RU" altLang="ru-RU" sz="1400" dirty="0"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9" name="Picture 3" descr="Герб ФС"/>
          <p:cNvPicPr>
            <a:picLocks noChangeAspect="1" noChangeArrowheads="1"/>
          </p:cNvPicPr>
          <p:nvPr/>
        </p:nvPicPr>
        <p:blipFill>
          <a:blip r:embed="rId3" cstate="print">
            <a:lum bright="-8000" contrast="34000"/>
          </a:blip>
          <a:srcRect/>
          <a:stretch>
            <a:fillRect/>
          </a:stretch>
        </p:blipFill>
        <p:spPr bwMode="auto">
          <a:xfrm>
            <a:off x="7596188" y="404813"/>
            <a:ext cx="976312" cy="993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56" name="TextBox 9"/>
          <p:cNvSpPr txBox="1">
            <a:spLocks noChangeArrowheads="1"/>
          </p:cNvSpPr>
          <p:nvPr/>
        </p:nvSpPr>
        <p:spPr bwMode="auto">
          <a:xfrm>
            <a:off x="5313363" y="549275"/>
            <a:ext cx="21590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chemeClr val="bg1"/>
                </a:solidFill>
                <a:latin typeface="Arial Narrow" pitchFamily="34" charset="0"/>
              </a:rPr>
              <a:t>Межрегиональное территориальное управление Федеральной службы </a:t>
            </a:r>
            <a:endParaRPr lang="ru-RU" altLang="ru-RU" sz="1600" dirty="0">
              <a:solidFill>
                <a:schemeClr val="bg1"/>
              </a:solidFill>
              <a:latin typeface="Arial Narrow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chemeClr val="bg1"/>
                </a:solidFill>
                <a:latin typeface="Arial Narrow" pitchFamily="34" charset="0"/>
              </a:rPr>
              <a:t>по надзору в сфере </a:t>
            </a:r>
            <a:r>
              <a:rPr lang="ru-RU" altLang="ru-RU" sz="1600" dirty="0" smtClean="0">
                <a:solidFill>
                  <a:schemeClr val="bg1"/>
                </a:solidFill>
                <a:latin typeface="Arial Narrow" pitchFamily="34" charset="0"/>
              </a:rPr>
              <a:t>транспорта по Сибирскому федеральному округу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59632" y="2492896"/>
            <a:ext cx="7416949" cy="3167931"/>
          </a:xfrm>
          <a:prstGeom prst="rect">
            <a:avLst/>
          </a:prstGeom>
        </p:spPr>
        <p:txBody>
          <a:bodyPr/>
          <a:lstStyle/>
          <a:p>
            <a:pPr algn="ctr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defRPr/>
            </a:pPr>
            <a:endParaRPr lang="ru-RU" sz="2000" kern="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Доклад </a:t>
            </a:r>
          </a:p>
          <a:p>
            <a:pPr algn="ctr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правоприменительной 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практике по 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результатам проведения контроля (надзора) на автомобильном транспорте и в дорожном 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хозяйстве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квартал 2022 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</p:spTree>
    <p:extLst>
      <p:ext uri="{BB962C8B-B14F-4D97-AF65-F5344CB8AC3E}">
        <p14:creationId xmlns:p14="http://schemas.microsoft.com/office/powerpoint/2010/main" xmlns="" val="340851420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50" y="980728"/>
            <a:ext cx="9134450" cy="587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3872" y="5661248"/>
            <a:ext cx="8527380" cy="107721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3175">
                  <a:solidFill>
                    <a:schemeClr val="tx1"/>
                  </a:solidFill>
                </a:ln>
                <a:latin typeface="Times New Roman"/>
                <a:ea typeface="Arial Unicode MS"/>
                <a:cs typeface="Arial Unicode MS"/>
              </a:rPr>
              <a:t>Проведение совместного с ГИБДД постоянного рейда </a:t>
            </a:r>
            <a:endParaRPr lang="ru-RU" sz="3200" b="1" dirty="0">
              <a:ln w="3175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956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7"/>
          <p:cNvSpPr>
            <a:spLocks noRot="1" noChangeArrowheads="1"/>
          </p:cNvSpPr>
          <p:nvPr/>
        </p:nvSpPr>
        <p:spPr bwMode="auto">
          <a:xfrm>
            <a:off x="539750" y="570290"/>
            <a:ext cx="8101013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</a:t>
            </a:r>
            <a:r>
              <a:rPr lang="ru-RU" sz="2000" b="1" dirty="0">
                <a:solidFill>
                  <a:srgbClr val="D42E5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Типовые нарушения, выявленные при контроле на линии</a:t>
            </a:r>
          </a:p>
        </p:txBody>
      </p:sp>
      <p:pic>
        <p:nvPicPr>
          <p:cNvPr id="13" name="Picture 13" descr="IMG_779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50825" y="1413570"/>
            <a:ext cx="8623300" cy="5444429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6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226020" y="5670029"/>
            <a:ext cx="8702675" cy="1152128"/>
          </a:xfrm>
          <a:solidFill>
            <a:srgbClr val="FF0000"/>
          </a:solidFill>
        </p:spPr>
        <p:txBody>
          <a:bodyPr/>
          <a:lstStyle/>
          <a:p>
            <a:pPr marL="457200" indent="-457200" eaLnBrk="1" hangingPunct="1">
              <a:buFont typeface="Wingdings" pitchFamily="2" charset="2"/>
              <a:buNone/>
              <a:defRPr/>
            </a:pPr>
            <a:r>
              <a:rPr lang="ru-RU" sz="2400" b="1" dirty="0"/>
              <a:t> Карта водителя не вставлена в слот </a:t>
            </a:r>
            <a:r>
              <a:rPr lang="ru-RU" sz="2400" b="1" dirty="0" err="1"/>
              <a:t>тахографа</a:t>
            </a:r>
            <a:r>
              <a:rPr lang="ru-RU" sz="2400" b="1" dirty="0"/>
              <a:t>              </a:t>
            </a:r>
          </a:p>
          <a:p>
            <a:pPr marL="457200" indent="-457200" eaLnBrk="1" hangingPunct="1">
              <a:buFont typeface="Wingdings" pitchFamily="2" charset="2"/>
              <a:buNone/>
              <a:defRPr/>
            </a:pPr>
            <a:r>
              <a:rPr lang="ru-RU" sz="2400" b="1" dirty="0"/>
              <a:t>                         (ч. 1 ст. 11.23 КоАП РФ)</a:t>
            </a:r>
          </a:p>
          <a:p>
            <a:pPr marL="457200" indent="-457200" eaLnBrk="1" hangingPunct="1">
              <a:buFont typeface="Wingdings" pitchFamily="2" charset="2"/>
              <a:buNone/>
              <a:defRPr/>
            </a:pPr>
            <a:endParaRPr lang="ru-RU" sz="2400" b="1" dirty="0"/>
          </a:p>
          <a:p>
            <a:pPr marL="457200" indent="-457200"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xmlns="" val="398498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44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 dirty="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54D53A99-1136-4D6C-8CAB-E0BC3610CD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9875" y="1298378"/>
            <a:ext cx="8550597" cy="52989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4000"/>
              </a:lnSpc>
            </a:pP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2" name="Rectangle 7"/>
          <p:cNvSpPr>
            <a:spLocks noRot="1" noChangeArrowheads="1"/>
          </p:cNvSpPr>
          <p:nvPr/>
        </p:nvSpPr>
        <p:spPr bwMode="auto">
          <a:xfrm>
            <a:off x="539750" y="502444"/>
            <a:ext cx="8101013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</a:t>
            </a:r>
            <a:r>
              <a:rPr lang="ru-RU" sz="2000" b="1" dirty="0">
                <a:solidFill>
                  <a:srgbClr val="D42E5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Типовые нарушения, выявленные при контроле на линии</a:t>
            </a:r>
          </a:p>
        </p:txBody>
      </p:sp>
      <p:pic>
        <p:nvPicPr>
          <p:cNvPr id="13" name="Picture 2" descr="E:\Семенов\КоАП\11.33\Вокзал Главный\СибАВТО\Рейд 19.12.2020\20201219_1153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110" y="1142350"/>
            <a:ext cx="8874125" cy="561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61851" y="5445224"/>
            <a:ext cx="7865913" cy="122413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prstClr val="black"/>
                </a:solidFill>
              </a:rPr>
              <a:t>Осуществление регулярной перевозки пассажиров </a:t>
            </a:r>
          </a:p>
          <a:p>
            <a:pPr algn="ctr"/>
            <a:r>
              <a:rPr lang="ru-RU" sz="2400" b="1" dirty="0">
                <a:solidFill>
                  <a:prstClr val="black"/>
                </a:solidFill>
              </a:rPr>
              <a:t>под видом перевозки по заказу</a:t>
            </a:r>
          </a:p>
          <a:p>
            <a:pPr algn="ctr"/>
            <a:r>
              <a:rPr lang="ru-RU" sz="2400" b="1" dirty="0" smtClean="0">
                <a:solidFill>
                  <a:prstClr val="black"/>
                </a:solidFill>
              </a:rPr>
              <a:t>(ч.4 ст.11.33 КоАП РФ)</a:t>
            </a:r>
            <a:endParaRPr lang="ru-RU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047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44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 dirty="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54D53A99-1136-4D6C-8CAB-E0BC3610CD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9875" y="1298378"/>
            <a:ext cx="8550597" cy="52989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4000"/>
              </a:lnSpc>
            </a:pP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E:\Семенов\КоАП\11.33\Вокзал Главный\НСК АВТО_Барнаул\Фото рейд 24.11.2020\20201124_1002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35762"/>
            <a:ext cx="3072145" cy="546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Семенов\КоАП\11.33\Вокзал Главный\НСК АВТО_Барнаул\Фото рейд 24.11.2020\20201124_10022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4525" y="1217070"/>
            <a:ext cx="3072144" cy="546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Семенов\КоАП\11.33\Вокзал Главный\НСК АВТО_Барнаул\Фото рейд 24.11.2020\20201124_10052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64593" y="1135762"/>
            <a:ext cx="2779407" cy="554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706040" y="6111924"/>
            <a:ext cx="7865913" cy="70145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</a:rPr>
              <a:t>Перевозка пассажиров без лицензии</a:t>
            </a:r>
          </a:p>
          <a:p>
            <a:pPr algn="ctr"/>
            <a:r>
              <a:rPr lang="ru-RU" sz="2400" b="1" dirty="0" smtClean="0">
                <a:solidFill>
                  <a:prstClr val="black"/>
                </a:solidFill>
              </a:rPr>
              <a:t>(ч.1 ст.14.1.2 КоАП РФ)</a:t>
            </a:r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12" name="Rectangle 7"/>
          <p:cNvSpPr>
            <a:spLocks noRot="1" noChangeArrowheads="1"/>
          </p:cNvSpPr>
          <p:nvPr/>
        </p:nvSpPr>
        <p:spPr bwMode="auto">
          <a:xfrm>
            <a:off x="539750" y="502444"/>
            <a:ext cx="8101013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</a:t>
            </a:r>
            <a:r>
              <a:rPr lang="ru-RU" sz="2000" b="1" dirty="0">
                <a:solidFill>
                  <a:srgbClr val="D42E5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Типовые нарушения, выявленные при контроле на линии</a:t>
            </a:r>
          </a:p>
        </p:txBody>
      </p:sp>
    </p:spTree>
    <p:extLst>
      <p:ext uri="{BB962C8B-B14F-4D97-AF65-F5344CB8AC3E}">
        <p14:creationId xmlns:p14="http://schemas.microsoft.com/office/powerpoint/2010/main" xmlns="" val="369251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6361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7"/>
          <p:cNvSpPr>
            <a:spLocks noRot="1" noChangeArrowheads="1"/>
          </p:cNvSpPr>
          <p:nvPr/>
        </p:nvSpPr>
        <p:spPr bwMode="auto">
          <a:xfrm>
            <a:off x="539750" y="570290"/>
            <a:ext cx="8101013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</a:t>
            </a:r>
            <a:r>
              <a:rPr lang="ru-RU" sz="2000" b="1" dirty="0">
                <a:solidFill>
                  <a:srgbClr val="D42E5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Типовые нарушения, выявленные при контроле на линии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8826" y="1340768"/>
            <a:ext cx="7424629" cy="472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6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250825" y="5527254"/>
            <a:ext cx="8540750" cy="1159296"/>
          </a:xfrm>
          <a:solidFill>
            <a:srgbClr val="FF0000"/>
          </a:solidFill>
        </p:spPr>
        <p:txBody>
          <a:bodyPr/>
          <a:lstStyle/>
          <a:p>
            <a:pPr marL="457200" indent="-457200" eaLnBrk="1" hangingPunct="1">
              <a:buFont typeface="Wingdings" pitchFamily="2" charset="2"/>
              <a:buNone/>
              <a:defRPr/>
            </a:pPr>
            <a:r>
              <a:rPr lang="ru-RU" sz="2400" b="1" dirty="0"/>
              <a:t> Посадка </a:t>
            </a:r>
            <a:r>
              <a:rPr lang="ru-RU" sz="2400" b="1" dirty="0" smtClean="0"/>
              <a:t>(высадка) </a:t>
            </a:r>
            <a:r>
              <a:rPr lang="ru-RU" sz="2400" b="1" dirty="0"/>
              <a:t>из </a:t>
            </a:r>
            <a:r>
              <a:rPr lang="ru-RU" sz="2400" b="1" dirty="0" smtClean="0"/>
              <a:t>автобуса пассажиров в неустановленных </a:t>
            </a:r>
            <a:r>
              <a:rPr lang="ru-RU" sz="2400" b="1" dirty="0"/>
              <a:t>местах (</a:t>
            </a:r>
            <a:r>
              <a:rPr lang="ru-RU" sz="2400" b="1" dirty="0" smtClean="0"/>
              <a:t>ч</a:t>
            </a:r>
            <a:r>
              <a:rPr lang="ru-RU" sz="2400" b="1" dirty="0"/>
              <a:t>. 1 ст. 11.33 КоАП </a:t>
            </a:r>
            <a:r>
              <a:rPr lang="ru-RU" sz="2400" b="1" dirty="0" smtClean="0"/>
              <a:t>РФ)</a:t>
            </a:r>
            <a:endParaRPr lang="ru-RU" sz="2400" b="1" dirty="0"/>
          </a:p>
          <a:p>
            <a:pPr marL="457200" indent="-457200" eaLnBrk="1" hangingPunct="1">
              <a:buFont typeface="Wingdings" pitchFamily="2" charset="2"/>
              <a:buNone/>
              <a:defRPr/>
            </a:pPr>
            <a:endParaRPr lang="ru-RU" sz="2400" b="1" dirty="0"/>
          </a:p>
          <a:p>
            <a:pPr marL="457200" indent="-457200" eaLnBrk="1" hangingPunct="1">
              <a:buFont typeface="Wingdings" pitchFamily="2" charset="2"/>
              <a:buNone/>
              <a:defRPr/>
            </a:pPr>
            <a:endParaRPr lang="ru-RU" sz="2400" b="1" dirty="0"/>
          </a:p>
          <a:p>
            <a:pPr marL="457200" indent="-457200"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xmlns="" val="203731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435" y="954881"/>
            <a:ext cx="9155435" cy="591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3872" y="5661248"/>
            <a:ext cx="8527380" cy="107721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3175">
                  <a:solidFill>
                    <a:schemeClr val="tx1"/>
                  </a:solidFill>
                </a:ln>
                <a:latin typeface="Times New Roman"/>
                <a:ea typeface="Arial Unicode MS"/>
                <a:cs typeface="Arial Unicode MS"/>
              </a:rPr>
              <a:t>Проведение весогабаритного контроля при проведении постоянного рейда</a:t>
            </a:r>
            <a:endParaRPr lang="ru-RU" sz="3200" b="1" dirty="0">
              <a:ln w="3175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956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6304" y="1330335"/>
            <a:ext cx="7739958" cy="516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7"/>
          <p:cNvSpPr>
            <a:spLocks noRot="1" noChangeArrowheads="1"/>
          </p:cNvSpPr>
          <p:nvPr/>
        </p:nvSpPr>
        <p:spPr bwMode="auto">
          <a:xfrm>
            <a:off x="539750" y="570290"/>
            <a:ext cx="8101013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</a:t>
            </a:r>
            <a:r>
              <a:rPr lang="ru-RU" sz="2000" b="1" dirty="0">
                <a:solidFill>
                  <a:srgbClr val="D42E5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Типовые нарушения, выявленные при контроле на линии</a:t>
            </a:r>
          </a:p>
        </p:txBody>
      </p:sp>
      <p:sp>
        <p:nvSpPr>
          <p:cNvPr id="11" name="Rectangle 6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278011" y="5517232"/>
            <a:ext cx="8643540" cy="1268412"/>
          </a:xfrm>
          <a:solidFill>
            <a:srgbClr val="FF0000"/>
          </a:solidFill>
        </p:spPr>
        <p:txBody>
          <a:bodyPr/>
          <a:lstStyle/>
          <a:p>
            <a:pPr marL="457200" indent="-457200" algn="just" eaLnBrk="1" hangingPunct="1">
              <a:buFont typeface="Wingdings" pitchFamily="2" charset="2"/>
              <a:buNone/>
              <a:defRPr/>
            </a:pPr>
            <a:r>
              <a:rPr lang="ru-RU" sz="2400" b="1" dirty="0"/>
              <a:t> Маскировка государственного регистрационного знака для проезда систем </a:t>
            </a:r>
            <a:r>
              <a:rPr lang="ru-RU" sz="2400" b="1" dirty="0" err="1"/>
              <a:t>фотофиксации</a:t>
            </a:r>
            <a:r>
              <a:rPr lang="ru-RU" sz="2400" b="1" dirty="0"/>
              <a:t> («Платон»)  </a:t>
            </a:r>
            <a:r>
              <a:rPr lang="ru-RU" sz="2400" b="1" dirty="0" smtClean="0"/>
              <a:t>                                      (ст</a:t>
            </a:r>
            <a:r>
              <a:rPr lang="ru-RU" sz="2400" b="1" dirty="0"/>
              <a:t>. 12.21.3 КоАП </a:t>
            </a:r>
            <a:r>
              <a:rPr lang="ru-RU" sz="2400" b="1" dirty="0" smtClean="0"/>
              <a:t>РФ)</a:t>
            </a:r>
            <a:endParaRPr lang="ru-RU" sz="2400" b="1" dirty="0"/>
          </a:p>
          <a:p>
            <a:pPr marL="457200" indent="-457200"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xmlns="" val="380339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7"/>
          <p:cNvSpPr>
            <a:spLocks noRot="1" noChangeArrowheads="1"/>
          </p:cNvSpPr>
          <p:nvPr/>
        </p:nvSpPr>
        <p:spPr bwMode="auto">
          <a:xfrm>
            <a:off x="539750" y="570290"/>
            <a:ext cx="8101013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</a:t>
            </a:r>
            <a:r>
              <a:rPr lang="ru-RU" sz="2000" b="1" dirty="0">
                <a:solidFill>
                  <a:srgbClr val="D42E5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Типовые нарушения, выявленные при контроле на линии</a:t>
            </a:r>
          </a:p>
        </p:txBody>
      </p:sp>
      <p:pic>
        <p:nvPicPr>
          <p:cNvPr id="12" name="Picture 15" descr="IMG_705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" y="1340767"/>
            <a:ext cx="9109074" cy="529570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6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100013" y="5440958"/>
            <a:ext cx="8540750" cy="1245592"/>
          </a:xfrm>
          <a:solidFill>
            <a:srgbClr val="FF0000"/>
          </a:solidFill>
        </p:spPr>
        <p:txBody>
          <a:bodyPr/>
          <a:lstStyle/>
          <a:p>
            <a:pPr marL="457200" indent="-457200" algn="just" eaLnBrk="1" hangingPunct="1">
              <a:buFont typeface="Wingdings" pitchFamily="2" charset="2"/>
              <a:buNone/>
              <a:defRPr/>
            </a:pPr>
            <a:r>
              <a:rPr lang="ru-RU" sz="2400" b="1" dirty="0"/>
              <a:t> Превышение допускаемых осевых нагрузок из-за неправильного размещения груза при </a:t>
            </a:r>
            <a:r>
              <a:rPr lang="ru-RU" sz="2400" b="1" dirty="0" smtClean="0"/>
              <a:t>погрузке                          (ст</a:t>
            </a:r>
            <a:r>
              <a:rPr lang="ru-RU" sz="2400" b="1" dirty="0"/>
              <a:t>. </a:t>
            </a:r>
            <a:r>
              <a:rPr lang="ru-RU" sz="2400" b="1" dirty="0" smtClean="0"/>
              <a:t>12.21.1 </a:t>
            </a:r>
            <a:r>
              <a:rPr lang="ru-RU" sz="2400" b="1" dirty="0"/>
              <a:t>КоАП </a:t>
            </a:r>
            <a:r>
              <a:rPr lang="ru-RU" sz="2400" b="1" dirty="0" smtClean="0"/>
              <a:t>РФ)</a:t>
            </a:r>
            <a:endParaRPr lang="ru-RU" sz="2400" b="1" dirty="0"/>
          </a:p>
          <a:p>
            <a:pPr marL="457200" indent="-457200"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xmlns="" val="391296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7"/>
          <p:cNvSpPr>
            <a:spLocks noRot="1" noChangeArrowheads="1"/>
          </p:cNvSpPr>
          <p:nvPr/>
        </p:nvSpPr>
        <p:spPr bwMode="auto">
          <a:xfrm>
            <a:off x="539750" y="570290"/>
            <a:ext cx="8101013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</a:t>
            </a:r>
            <a:r>
              <a:rPr lang="ru-RU" sz="2000" b="1" dirty="0">
                <a:solidFill>
                  <a:srgbClr val="D42E5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Типовые нарушения, выявленные при контроле на линии</a:t>
            </a:r>
          </a:p>
        </p:txBody>
      </p:sp>
      <p:pic>
        <p:nvPicPr>
          <p:cNvPr id="12" name="Объект 6"/>
          <p:cNvPicPr>
            <a:picLocks noGrp="1" noChangeAspect="1"/>
          </p:cNvPicPr>
          <p:nvPr>
            <p:ph sz="quarter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847452" y="1412776"/>
            <a:ext cx="7560220" cy="4940399"/>
          </a:xfrm>
        </p:spPr>
      </p:pic>
      <p:sp>
        <p:nvSpPr>
          <p:cNvPr id="16" name="Rectangle 6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250825" y="5522541"/>
            <a:ext cx="8540750" cy="1147216"/>
          </a:xfrm>
          <a:solidFill>
            <a:srgbClr val="FF0000"/>
          </a:solidFill>
        </p:spPr>
        <p:txBody>
          <a:bodyPr/>
          <a:lstStyle/>
          <a:p>
            <a:pPr marL="457200" indent="-457200" eaLnBrk="1" hangingPunct="1">
              <a:buFont typeface="Wingdings" pitchFamily="2" charset="2"/>
              <a:buNone/>
              <a:defRPr/>
            </a:pPr>
            <a:r>
              <a:rPr lang="ru-RU" sz="2400" b="1" dirty="0"/>
              <a:t> Отсутствие специального разрешения на движение крупногабаритного транспортного </a:t>
            </a:r>
            <a:r>
              <a:rPr lang="ru-RU" sz="2400" b="1" dirty="0" smtClean="0"/>
              <a:t>средства                                       (ст. 12.21.1 </a:t>
            </a:r>
            <a:r>
              <a:rPr lang="ru-RU" sz="2400" b="1" dirty="0"/>
              <a:t>КоАП </a:t>
            </a:r>
            <a:r>
              <a:rPr lang="ru-RU" sz="2400" b="1" dirty="0" smtClean="0"/>
              <a:t>РФ)</a:t>
            </a:r>
            <a:endParaRPr lang="ru-RU" sz="2400" b="1" dirty="0"/>
          </a:p>
          <a:p>
            <a:pPr marL="457200" indent="-457200" eaLnBrk="1" hangingPunct="1">
              <a:buFont typeface="Wingdings" pitchFamily="2" charset="2"/>
              <a:buNone/>
              <a:defRPr/>
            </a:pPr>
            <a:endParaRPr lang="ru-RU" sz="2400" b="1" dirty="0"/>
          </a:p>
          <a:p>
            <a:pPr marL="457200" indent="-457200"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xmlns="" val="52097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7"/>
          <p:cNvSpPr>
            <a:spLocks noRot="1" noChangeArrowheads="1"/>
          </p:cNvSpPr>
          <p:nvPr/>
        </p:nvSpPr>
        <p:spPr bwMode="auto">
          <a:xfrm>
            <a:off x="539750" y="570290"/>
            <a:ext cx="8101013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</a:t>
            </a:r>
            <a:r>
              <a:rPr lang="ru-RU" sz="2000" b="1" dirty="0">
                <a:solidFill>
                  <a:srgbClr val="D42E5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Типовые нарушения, выявленные при контроле на линии</a:t>
            </a:r>
          </a:p>
        </p:txBody>
      </p:sp>
      <p:pic>
        <p:nvPicPr>
          <p:cNvPr id="13" name="Picture 13" descr="IMG_869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85824" y="1493511"/>
            <a:ext cx="8724313" cy="536032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6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301625" y="5589240"/>
            <a:ext cx="8540750" cy="1224136"/>
          </a:xfrm>
          <a:solidFill>
            <a:srgbClr val="FF0000"/>
          </a:solidFill>
        </p:spPr>
        <p:txBody>
          <a:bodyPr/>
          <a:lstStyle/>
          <a:p>
            <a:pPr marL="457200" indent="-457200" eaLnBrk="1" hangingPunct="1">
              <a:buFont typeface="Wingdings" pitchFamily="2" charset="2"/>
              <a:buNone/>
              <a:defRPr/>
            </a:pPr>
            <a:r>
              <a:rPr lang="ru-RU" sz="2400" b="1" dirty="0"/>
              <a:t> Нарушение </a:t>
            </a:r>
            <a:r>
              <a:rPr lang="ru-RU" sz="2400" b="1" dirty="0" smtClean="0"/>
              <a:t>правил </a:t>
            </a:r>
            <a:r>
              <a:rPr lang="ru-RU" sz="2400" b="1" dirty="0"/>
              <a:t>перевозки опасных грузов (не заполнена </a:t>
            </a:r>
            <a:r>
              <a:rPr lang="ru-RU" sz="2400" b="1" dirty="0" smtClean="0"/>
              <a:t> </a:t>
            </a:r>
            <a:r>
              <a:rPr lang="ru-RU" sz="2400" b="1" dirty="0"/>
              <a:t>табличка при перевозке ОГ в цистернах) </a:t>
            </a:r>
            <a:r>
              <a:rPr lang="ru-RU" sz="2400" b="1" dirty="0" smtClean="0"/>
              <a:t>             </a:t>
            </a:r>
            <a:endParaRPr lang="ru-RU" sz="2400" b="1" dirty="0" smtClean="0"/>
          </a:p>
          <a:p>
            <a:pPr marL="457200" indent="-457200" eaLnBrk="1" hangingPunct="1">
              <a:buFont typeface="Wingdings" pitchFamily="2" charset="2"/>
              <a:buNone/>
              <a:defRPr/>
            </a:pPr>
            <a:r>
              <a:rPr lang="ru-RU" sz="2400" b="1" dirty="0" smtClean="0"/>
              <a:t>   </a:t>
            </a:r>
            <a:r>
              <a:rPr lang="ru-RU" sz="2400" b="1" dirty="0" smtClean="0"/>
              <a:t>(ч</a:t>
            </a:r>
            <a:r>
              <a:rPr lang="ru-RU" sz="2400" b="1" dirty="0"/>
              <a:t>. 1 ст. 12.21.2 КоАП </a:t>
            </a:r>
            <a:r>
              <a:rPr lang="ru-RU" sz="2400" b="1" dirty="0" smtClean="0"/>
              <a:t>РФ)</a:t>
            </a:r>
            <a:endParaRPr lang="ru-RU" sz="2400" b="1" dirty="0"/>
          </a:p>
          <a:p>
            <a:pPr marL="457200" indent="-457200" eaLnBrk="1" hangingPunct="1">
              <a:buFont typeface="Wingdings" pitchFamily="2" charset="2"/>
              <a:buNone/>
              <a:defRPr/>
            </a:pPr>
            <a:endParaRPr lang="ru-RU" sz="2400" b="1" dirty="0"/>
          </a:p>
          <a:p>
            <a:pPr marL="457200" indent="-457200"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xmlns="" val="142467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498923"/>
            <a:ext cx="8977635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80228630"/>
              </p:ext>
            </p:extLst>
          </p:nvPr>
        </p:nvGraphicFramePr>
        <p:xfrm>
          <a:off x="6017286" y="1052736"/>
          <a:ext cx="3019210" cy="5661660"/>
        </p:xfrm>
        <a:graphic>
          <a:graphicData uri="http://schemas.openxmlformats.org/drawingml/2006/table">
            <a:tbl>
              <a:tblPr firstRow="1" firstCol="1" bandRow="1"/>
              <a:tblGrid>
                <a:gridCol w="1723066"/>
                <a:gridCol w="1296144"/>
              </a:tblGrid>
              <a:tr h="6874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подразделения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МТУ Ространснадзора по СФО</a:t>
                      </a:r>
                      <a:endParaRPr lang="ru-RU" sz="15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сотрудников</a:t>
                      </a:r>
                      <a:endParaRPr lang="ru-RU" sz="155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4250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ТОГАДН по Кемеровской области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6376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ТОГАДН по Томской области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</a:t>
                      </a:r>
                      <a:endParaRPr lang="ru-RU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6376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ТОГАДН по Республике Алтай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endParaRPr lang="ru-RU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6376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ТОГАДН по Республике Тыва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6673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ТОГАДН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Республике Хакасия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125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255</a:t>
                      </a:r>
                      <a:endParaRPr lang="ru-RU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4588698"/>
              </p:ext>
            </p:extLst>
          </p:nvPr>
        </p:nvGraphicFramePr>
        <p:xfrm>
          <a:off x="90488" y="978045"/>
          <a:ext cx="3113360" cy="5110571"/>
        </p:xfrm>
        <a:graphic>
          <a:graphicData uri="http://schemas.openxmlformats.org/drawingml/2006/table">
            <a:tbl>
              <a:tblPr firstRow="1" firstCol="1" bandRow="1"/>
              <a:tblGrid>
                <a:gridCol w="1817216"/>
                <a:gridCol w="1296144"/>
              </a:tblGrid>
              <a:tr h="6874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подразделения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МТУ Ространснадзора по СФО</a:t>
                      </a:r>
                      <a:endParaRPr lang="ru-RU" sz="15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сотрудников</a:t>
                      </a:r>
                      <a:endParaRPr lang="ru-RU" sz="155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4250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ТОГАДН по Алтайскому краю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endParaRPr lang="ru-RU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6376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ТОГАДН по Омской области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48</a:t>
                      </a:r>
                      <a:endParaRPr lang="ru-RU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6376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ТОГАДН по Красноярскому краю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</a:t>
                      </a:r>
                      <a:endParaRPr lang="ru-RU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6376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ТОГАДН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Новосибирской области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</a:t>
                      </a:r>
                      <a:endParaRPr lang="ru-RU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6673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ТОГАДН по Иркутской области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2103" y="708820"/>
            <a:ext cx="2032000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8765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:\ДХ\Клещевников ДХ\Акт\ООО СтатусСиб\Фото 21.04.2016\к актам замеров\671\IMG_097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-11435" y="960673"/>
            <a:ext cx="9155436" cy="589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76919" y="5626695"/>
            <a:ext cx="8301285" cy="107721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smtClean="0">
                <a:ln w="3175">
                  <a:solidFill>
                    <a:schemeClr val="tx1"/>
                  </a:solidFill>
                </a:ln>
                <a:latin typeface="Times New Roman"/>
                <a:ea typeface="Arial Unicode MS"/>
                <a:cs typeface="Arial Unicode MS"/>
              </a:rPr>
              <a:t>Контроль содержания на </a:t>
            </a:r>
            <a:r>
              <a:rPr lang="ru-RU" sz="3200" b="1" dirty="0" smtClean="0">
                <a:ln w="3175">
                  <a:solidFill>
                    <a:schemeClr val="tx1"/>
                  </a:solidFill>
                </a:ln>
                <a:latin typeface="Times New Roman"/>
                <a:ea typeface="Arial Unicode MS"/>
                <a:cs typeface="Arial Unicode MS"/>
              </a:rPr>
              <a:t>федеральной автодороге</a:t>
            </a:r>
            <a:endParaRPr lang="ru-RU" sz="3200" b="1" dirty="0">
              <a:ln w="3175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3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84924774"/>
              </p:ext>
            </p:extLst>
          </p:nvPr>
        </p:nvGraphicFramePr>
        <p:xfrm>
          <a:off x="90487" y="1477963"/>
          <a:ext cx="8913814" cy="52085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8596"/>
                <a:gridCol w="1721029"/>
                <a:gridCol w="1614438"/>
                <a:gridCol w="1809751"/>
              </a:tblGrid>
              <a:tr h="966709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2022 к 2021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83260">
                <a:tc>
                  <a:txBody>
                    <a:bodyPr/>
                    <a:lstStyle/>
                    <a:p>
                      <a:pPr algn="l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Вынесено постановлений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21788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/>
                          <a:cs typeface="Times New Roman" panose="02020603050405020304" pitchFamily="18" charset="0"/>
                        </a:rPr>
                        <a:t>19763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91 %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205511">
                <a:tc>
                  <a:txBody>
                    <a:bodyPr/>
                    <a:lstStyle/>
                    <a:p>
                      <a:pPr algn="l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Наложено штрафов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269 млн. 064 тыс. рублей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 млн. 470 тыс. рублей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60 %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205511">
                <a:tc>
                  <a:txBody>
                    <a:bodyPr/>
                    <a:lstStyle/>
                    <a:p>
                      <a:pPr algn="l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Взыскано штрафов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 млн. 074 тыс. рублей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млн. 678 тыс. рублей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62 %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35820">
                <a:tc>
                  <a:txBody>
                    <a:bodyPr/>
                    <a:lstStyle/>
                    <a:p>
                      <a:pPr algn="l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Вынесено предупреждений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3058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2390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78 %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11776">
                <a:tc>
                  <a:txBody>
                    <a:bodyPr/>
                    <a:lstStyle/>
                    <a:p>
                      <a:pPr algn="l"/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Прекращено дел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51 %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897435" y="892175"/>
            <a:ext cx="4569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Административная практика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299255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79760" y="1158214"/>
            <a:ext cx="8624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Дорожно-транспортные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происшествия с участием автобусов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704974"/>
            <a:ext cx="9109075" cy="516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9255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C:\Работа\22.05.2022\ПУБЛИЧНЫЕ\2023\Февраль 2023\Доклад по правоприменению\Фото ДТП\IMG-ca07043 Красноярский край 21.02.202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587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56733" y="5580821"/>
            <a:ext cx="8819100" cy="110913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ДТП с ОТП (ранено 11 человек)                                     21.01.2022    Красноярский край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255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C:\Работа\22.05.2022\ПУБЛИЧНЫЕ\2023\Февраль 2023\Доклад по правоприменению\Фото ДТП\2 Иркутск 27.04.202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94" y="1412776"/>
            <a:ext cx="9103869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56733" y="5580821"/>
            <a:ext cx="8819100" cy="110913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ДТП с ОТП (1 человек погиб, 10 человек ранено) 27.04.2022   Иркутская область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203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C:\Работа\22.05.2022\ПУБЛИЧНЫЕ\2023\Февраль 2023\Доклад по правоприменению\Фото ДТП\8 Красноярск 28.07.202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435" y="1052736"/>
            <a:ext cx="918321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56733" y="5580821"/>
            <a:ext cx="8819100" cy="110913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ДТП с ОТП (2 человека погибло, 11 человек ранено) 28.07.2022   Красноярский край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480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C:\Работа\22.05.2022\ПУБЛИЧНЫЕ\2023\Февраль 2023\Доклад по правоприменению\Фото ДТП\6 ОМСК 27.08.202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050414"/>
            <a:ext cx="9144001" cy="577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90487" y="5702528"/>
            <a:ext cx="9018587" cy="110913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ДТП с ОТП (1 человек погиб, 11 человек ранено) 27.08.2022   Омская область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480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9308" y="10319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125413" y="164941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 dirty="0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335993" y="795481"/>
            <a:ext cx="6817518" cy="707886"/>
          </a:xfrm>
          <a:prstGeom prst="rect">
            <a:avLst/>
          </a:prstGeom>
          <a:gradFill>
            <a:gsLst>
              <a:gs pos="0">
                <a:srgbClr val="8488C4"/>
              </a:gs>
              <a:gs pos="1000">
                <a:srgbClr val="D4DEFF"/>
              </a:gs>
              <a:gs pos="100000">
                <a:srgbClr val="D4DEFF"/>
              </a:gs>
              <a:gs pos="100000">
                <a:srgbClr val="96AB94"/>
              </a:gs>
            </a:gsLst>
            <a:lin ang="16200000" scaled="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</a:rPr>
              <a:t> Статья </a:t>
            </a:r>
            <a:r>
              <a:rPr lang="ru-RU" sz="2000" dirty="0">
                <a:solidFill>
                  <a:prstClr val="black"/>
                </a:solidFill>
              </a:rPr>
              <a:t>20 Федерального закона от 10.12.1995 № 196-ФЗ </a:t>
            </a:r>
            <a:r>
              <a:rPr lang="ru-RU" sz="2000" dirty="0" smtClean="0">
                <a:solidFill>
                  <a:prstClr val="black"/>
                </a:solidFill>
              </a:rPr>
              <a:t>           «</a:t>
            </a:r>
            <a:r>
              <a:rPr lang="ru-RU" sz="2000" dirty="0">
                <a:solidFill>
                  <a:prstClr val="black"/>
                </a:solidFill>
              </a:rPr>
              <a:t>О безопасности дорожного движения»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-45541" y="2520779"/>
            <a:ext cx="1964170" cy="221599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ru-RU" sz="2300" dirty="0" smtClean="0">
                <a:solidFill>
                  <a:prstClr val="black"/>
                </a:solidFill>
                <a:latin typeface="Times New Roman"/>
                <a:ea typeface="Arial Unicode MS"/>
              </a:rPr>
              <a:t>Обязательные требования </a:t>
            </a:r>
          </a:p>
          <a:p>
            <a:r>
              <a:rPr lang="ru-RU" sz="2300" dirty="0">
                <a:solidFill>
                  <a:prstClr val="black"/>
                </a:solidFill>
                <a:latin typeface="Times New Roman"/>
                <a:ea typeface="Arial Unicode MS"/>
              </a:rPr>
              <a:t>п</a:t>
            </a:r>
            <a:r>
              <a:rPr lang="ru-RU" sz="2300" dirty="0" smtClean="0">
                <a:solidFill>
                  <a:prstClr val="black"/>
                </a:solidFill>
                <a:latin typeface="Times New Roman"/>
                <a:ea typeface="Arial Unicode MS"/>
              </a:rPr>
              <a:t>ри перевозках пассажиров и грузов</a:t>
            </a:r>
            <a:endParaRPr lang="ru-RU" sz="2300" b="1" dirty="0">
              <a:solidFill>
                <a:prstClr val="black"/>
              </a:solidFill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1918629" y="3574797"/>
            <a:ext cx="440460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2359089" y="1633489"/>
            <a:ext cx="6777431" cy="1015663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</a:rPr>
              <a:t>Положение </a:t>
            </a:r>
            <a:r>
              <a:rPr lang="ru-RU" sz="2000" dirty="0">
                <a:solidFill>
                  <a:prstClr val="black"/>
                </a:solidFill>
              </a:rPr>
              <a:t>о лицензировании деятельности по перевозкам пассажиров и иных лиц автобусами, </a:t>
            </a:r>
            <a:r>
              <a:rPr lang="ru-RU" sz="2000" dirty="0" smtClean="0">
                <a:solidFill>
                  <a:prstClr val="black"/>
                </a:solidFill>
              </a:rPr>
              <a:t>утв. </a:t>
            </a:r>
            <a:r>
              <a:rPr lang="ru-RU" sz="2000" dirty="0">
                <a:solidFill>
                  <a:prstClr val="black"/>
                </a:solidFill>
              </a:rPr>
              <a:t>постановлением Правительства РФ от 07.10.2020 № 1616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355244" y="2777599"/>
            <a:ext cx="6811987" cy="1323439"/>
          </a:xfrm>
          <a:prstGeom prst="rect">
            <a:avLst/>
          </a:prstGeom>
          <a:gradFill>
            <a:gsLst>
              <a:gs pos="0">
                <a:srgbClr val="00B0F0"/>
              </a:gs>
              <a:gs pos="0">
                <a:srgbClr val="00B0F0"/>
              </a:gs>
              <a:gs pos="13000">
                <a:srgbClr val="CBDDFF"/>
              </a:gs>
              <a:gs pos="0">
                <a:srgbClr val="D2E2FF"/>
              </a:gs>
              <a:gs pos="100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</a:rPr>
              <a:t>Правила </a:t>
            </a:r>
            <a:r>
              <a:rPr lang="ru-RU" sz="2000" dirty="0">
                <a:solidFill>
                  <a:prstClr val="black"/>
                </a:solidFill>
              </a:rPr>
              <a:t>обеспечения безопасности перевозок автомобильным транспортом и городским наземным электрическим транспортом, </a:t>
            </a:r>
            <a:r>
              <a:rPr lang="ru-RU" sz="2000" dirty="0" smtClean="0">
                <a:solidFill>
                  <a:prstClr val="black"/>
                </a:solidFill>
              </a:rPr>
              <a:t>утв. </a:t>
            </a:r>
            <a:r>
              <a:rPr lang="ru-RU" sz="2000" dirty="0">
                <a:solidFill>
                  <a:prstClr val="black"/>
                </a:solidFill>
              </a:rPr>
              <a:t>приказом Минтранса России от 30.04.2021 № 145</a:t>
            </a:r>
            <a:endParaRPr lang="ru-RU" sz="2000" dirty="0" smtClean="0">
              <a:solidFill>
                <a:prstClr val="black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359089" y="4217789"/>
            <a:ext cx="6811987" cy="1323439"/>
          </a:xfrm>
          <a:prstGeom prst="rect">
            <a:avLst/>
          </a:prstGeom>
          <a:gradFill>
            <a:gsLst>
              <a:gs pos="0">
                <a:srgbClr val="8488C4"/>
              </a:gs>
              <a:gs pos="100000">
                <a:srgbClr val="D4DEFF"/>
              </a:gs>
              <a:gs pos="4000">
                <a:srgbClr val="D4DEFF"/>
              </a:gs>
              <a:gs pos="100000">
                <a:srgbClr val="96AB94"/>
              </a:gs>
            </a:gsLst>
            <a:lin ang="16200000" scaled="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</a:rPr>
              <a:t>Порядок </a:t>
            </a:r>
            <a:r>
              <a:rPr lang="ru-RU" sz="2000" dirty="0">
                <a:solidFill>
                  <a:prstClr val="black"/>
                </a:solidFill>
              </a:rPr>
              <a:t>организации и проведения </a:t>
            </a:r>
            <a:r>
              <a:rPr lang="ru-RU" sz="2000" dirty="0" err="1">
                <a:solidFill>
                  <a:prstClr val="black"/>
                </a:solidFill>
              </a:rPr>
              <a:t>предрейсового</a:t>
            </a:r>
            <a:r>
              <a:rPr lang="ru-RU" sz="2000" dirty="0">
                <a:solidFill>
                  <a:prstClr val="black"/>
                </a:solidFill>
              </a:rPr>
              <a:t> или </a:t>
            </a:r>
            <a:r>
              <a:rPr lang="ru-RU" sz="2000" dirty="0" err="1">
                <a:solidFill>
                  <a:prstClr val="black"/>
                </a:solidFill>
              </a:rPr>
              <a:t>предсменного</a:t>
            </a:r>
            <a:r>
              <a:rPr lang="ru-RU" sz="2000" dirty="0">
                <a:solidFill>
                  <a:prstClr val="black"/>
                </a:solidFill>
              </a:rPr>
              <a:t> контроля технического состояния транспортных средств, </a:t>
            </a:r>
            <a:r>
              <a:rPr lang="ru-RU" sz="2000" dirty="0" smtClean="0">
                <a:solidFill>
                  <a:prstClr val="black"/>
                </a:solidFill>
              </a:rPr>
              <a:t>утв. </a:t>
            </a:r>
            <a:r>
              <a:rPr lang="ru-RU" sz="2000" dirty="0">
                <a:solidFill>
                  <a:prstClr val="black"/>
                </a:solidFill>
              </a:rPr>
              <a:t>приказом Минтранса России от 15.01.2021 № 9</a:t>
            </a:r>
            <a:endParaRPr lang="ru-RU" sz="2000" dirty="0" smtClean="0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359089" y="5661248"/>
            <a:ext cx="6811987" cy="1015663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D4DEFF"/>
              </a:gs>
              <a:gs pos="0">
                <a:srgbClr val="D4DEFF"/>
              </a:gs>
              <a:gs pos="100000">
                <a:srgbClr val="96AB94"/>
              </a:gs>
            </a:gsLst>
            <a:lin ang="16200000" scaled="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</a:rPr>
              <a:t>Правила </a:t>
            </a:r>
            <a:r>
              <a:rPr lang="ru-RU" sz="2000" dirty="0">
                <a:solidFill>
                  <a:prstClr val="black"/>
                </a:solidFill>
              </a:rPr>
              <a:t>организованной перевозки группы детей автобусами, </a:t>
            </a:r>
            <a:r>
              <a:rPr lang="ru-RU" sz="2000" dirty="0" smtClean="0">
                <a:solidFill>
                  <a:prstClr val="black"/>
                </a:solidFill>
              </a:rPr>
              <a:t>утв. </a:t>
            </a:r>
            <a:r>
              <a:rPr lang="ru-RU" sz="2000" dirty="0">
                <a:solidFill>
                  <a:prstClr val="black"/>
                </a:solidFill>
              </a:rPr>
              <a:t>постановление Правительства РФ от 23.09.2020 № </a:t>
            </a:r>
            <a:r>
              <a:rPr lang="ru-RU" sz="2000" dirty="0" smtClean="0">
                <a:solidFill>
                  <a:prstClr val="black"/>
                </a:solidFill>
              </a:rPr>
              <a:t>1527</a:t>
            </a:r>
          </a:p>
        </p:txBody>
      </p:sp>
    </p:spTree>
    <p:extLst>
      <p:ext uri="{BB962C8B-B14F-4D97-AF65-F5344CB8AC3E}">
        <p14:creationId xmlns:p14="http://schemas.microsoft.com/office/powerpoint/2010/main" xmlns="" val="241220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01" y="-4609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Box 6"/>
          <p:cNvSpPr txBox="1">
            <a:spLocks noChangeArrowheads="1"/>
          </p:cNvSpPr>
          <p:nvPr/>
        </p:nvSpPr>
        <p:spPr bwMode="auto">
          <a:xfrm>
            <a:off x="1763713" y="6237288"/>
            <a:ext cx="35290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9" name="Picture 3" descr="Герб ФС"/>
          <p:cNvPicPr>
            <a:picLocks noChangeAspect="1" noChangeArrowheads="1"/>
          </p:cNvPicPr>
          <p:nvPr/>
        </p:nvPicPr>
        <p:blipFill>
          <a:blip r:embed="rId3" cstate="print">
            <a:lum bright="-8000" contrast="34000"/>
          </a:blip>
          <a:srcRect/>
          <a:stretch>
            <a:fillRect/>
          </a:stretch>
        </p:blipFill>
        <p:spPr bwMode="auto">
          <a:xfrm>
            <a:off x="7596188" y="404813"/>
            <a:ext cx="976312" cy="993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344" name="TextBox 9"/>
          <p:cNvSpPr txBox="1">
            <a:spLocks noChangeArrowheads="1"/>
          </p:cNvSpPr>
          <p:nvPr/>
        </p:nvSpPr>
        <p:spPr bwMode="auto">
          <a:xfrm>
            <a:off x="5313363" y="549275"/>
            <a:ext cx="21590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prstClr val="white"/>
                </a:solidFill>
                <a:latin typeface="Arial Narrow" pitchFamily="34" charset="0"/>
              </a:rPr>
              <a:t>Межрегиональное территориальное управление Федеральной службы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prstClr val="white"/>
                </a:solidFill>
                <a:latin typeface="Arial Narrow" pitchFamily="34" charset="0"/>
              </a:rPr>
              <a:t>по надзору в сфере транспорта по Сибирскому федеральному округу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-33139" y="3284984"/>
            <a:ext cx="8891588" cy="720725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762741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77963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1770062" y="866776"/>
            <a:ext cx="5715000" cy="421270"/>
          </a:xfrm>
          <a:prstGeom prst="wedgeRectCallout">
            <a:avLst>
              <a:gd name="adj1" fmla="val -15602"/>
              <a:gd name="adj2" fmla="val 48963"/>
            </a:avLst>
          </a:prstGeom>
          <a:solidFill>
            <a:srgbClr val="00B0F0"/>
          </a:solidFill>
          <a:ln w="15875">
            <a:solidFill>
              <a:srgbClr val="FFCC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Основные функции ТОГАДН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65088" y="1720216"/>
            <a:ext cx="3923928" cy="421270"/>
          </a:xfrm>
          <a:prstGeom prst="wedgeRectCallout">
            <a:avLst>
              <a:gd name="adj1" fmla="val -15602"/>
              <a:gd name="adj2" fmla="val 48963"/>
            </a:avLst>
          </a:prstGeom>
          <a:solidFill>
            <a:srgbClr val="92D050"/>
          </a:solidFill>
          <a:ln w="15875">
            <a:solidFill>
              <a:srgbClr val="FFCC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/>
                <a:ea typeface="Times New Roman"/>
              </a:rPr>
              <a:t>Лицензионно - разрешительные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4211960" y="1744225"/>
            <a:ext cx="4792340" cy="412398"/>
          </a:xfrm>
          <a:prstGeom prst="wedgeRectCallout">
            <a:avLst>
              <a:gd name="adj1" fmla="val -15602"/>
              <a:gd name="adj2" fmla="val 48963"/>
            </a:avLst>
          </a:prstGeom>
          <a:solidFill>
            <a:srgbClr val="FF0000"/>
          </a:solidFill>
          <a:ln w="15875">
            <a:solidFill>
              <a:srgbClr val="FFCC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Aft>
                <a:spcPts val="1000"/>
              </a:spcAft>
            </a:pPr>
            <a:r>
              <a:rPr lang="ru-RU" altLang="ru-RU" sz="2000" b="1" dirty="0" smtClean="0">
                <a:latin typeface="Calibri" pitchFamily="34" charset="0"/>
                <a:cs typeface="Arial" pitchFamily="34" charset="0"/>
              </a:rPr>
              <a:t>Контрольно-надзорные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2267744" y="1294741"/>
            <a:ext cx="0" cy="425475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6948264" y="1288046"/>
            <a:ext cx="0" cy="471273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utoShape 3"/>
          <p:cNvSpPr>
            <a:spLocks noChangeArrowheads="1"/>
          </p:cNvSpPr>
          <p:nvPr/>
        </p:nvSpPr>
        <p:spPr bwMode="auto">
          <a:xfrm>
            <a:off x="169640" y="2309126"/>
            <a:ext cx="3714824" cy="759834"/>
          </a:xfrm>
          <a:prstGeom prst="wedgeRectCallout">
            <a:avLst>
              <a:gd name="adj1" fmla="val -15602"/>
              <a:gd name="adj2" fmla="val 48963"/>
            </a:avLst>
          </a:prstGeom>
          <a:solidFill>
            <a:srgbClr val="92D050"/>
          </a:solidFill>
          <a:ln w="15875">
            <a:solidFill>
              <a:srgbClr val="FFCC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/>
                <a:ea typeface="Times New Roman"/>
              </a:rPr>
              <a:t>Лицензирование </a:t>
            </a:r>
            <a:r>
              <a:rPr lang="ru-RU" sz="2000" b="1" dirty="0" smtClean="0">
                <a:latin typeface="Times New Roman"/>
                <a:ea typeface="Times New Roman"/>
              </a:rPr>
              <a:t> автобусных перевозок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auto">
          <a:xfrm>
            <a:off x="169640" y="3212976"/>
            <a:ext cx="3714824" cy="956467"/>
          </a:xfrm>
          <a:prstGeom prst="wedgeRectCallout">
            <a:avLst>
              <a:gd name="adj1" fmla="val -15602"/>
              <a:gd name="adj2" fmla="val 48963"/>
            </a:avLst>
          </a:prstGeom>
          <a:solidFill>
            <a:srgbClr val="92D050"/>
          </a:solidFill>
          <a:ln w="15875">
            <a:solidFill>
              <a:srgbClr val="FFCC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/>
                <a:ea typeface="Times New Roman"/>
              </a:rPr>
              <a:t>Допуск к осуществлению международных автомобильных перевозок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8" name="AutoShape 3"/>
          <p:cNvSpPr>
            <a:spLocks noChangeArrowheads="1"/>
          </p:cNvSpPr>
          <p:nvPr/>
        </p:nvSpPr>
        <p:spPr bwMode="auto">
          <a:xfrm>
            <a:off x="169640" y="4309811"/>
            <a:ext cx="3714824" cy="979365"/>
          </a:xfrm>
          <a:prstGeom prst="wedgeRectCallout">
            <a:avLst>
              <a:gd name="adj1" fmla="val -15602"/>
              <a:gd name="adj2" fmla="val 48963"/>
            </a:avLst>
          </a:prstGeom>
          <a:solidFill>
            <a:srgbClr val="92D050"/>
          </a:solidFill>
          <a:ln w="15875">
            <a:solidFill>
              <a:srgbClr val="FFCC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/>
                <a:ea typeface="Times New Roman"/>
              </a:rPr>
              <a:t>Выдача специальных разрешений на перевозку опасных </a:t>
            </a:r>
            <a:r>
              <a:rPr lang="ru-RU" sz="2000" b="1" dirty="0" smtClean="0">
                <a:latin typeface="Times New Roman"/>
                <a:ea typeface="Times New Roman"/>
              </a:rPr>
              <a:t>грузов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9" name="AutoShape 3"/>
          <p:cNvSpPr>
            <a:spLocks noChangeArrowheads="1"/>
          </p:cNvSpPr>
          <p:nvPr/>
        </p:nvSpPr>
        <p:spPr bwMode="auto">
          <a:xfrm>
            <a:off x="169640" y="5373810"/>
            <a:ext cx="3714824" cy="1367558"/>
          </a:xfrm>
          <a:prstGeom prst="wedgeRectCallout">
            <a:avLst>
              <a:gd name="adj1" fmla="val -15602"/>
              <a:gd name="adj2" fmla="val 48963"/>
            </a:avLst>
          </a:prstGeom>
          <a:solidFill>
            <a:srgbClr val="92D050"/>
          </a:solidFill>
          <a:ln w="15875">
            <a:solidFill>
              <a:srgbClr val="FFCC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/>
                <a:ea typeface="Times New Roman"/>
              </a:rPr>
              <a:t>Прием </a:t>
            </a:r>
            <a:r>
              <a:rPr lang="ru-RU" sz="2000" b="1" dirty="0" smtClean="0">
                <a:latin typeface="Times New Roman"/>
                <a:ea typeface="Times New Roman"/>
              </a:rPr>
              <a:t>уведомлений </a:t>
            </a:r>
            <a:r>
              <a:rPr lang="ru-RU" sz="2000" b="1" dirty="0">
                <a:latin typeface="Times New Roman"/>
                <a:ea typeface="Times New Roman"/>
              </a:rPr>
              <a:t>о начале деятельности по перевозке грузов автомобильным транспортом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sp>
        <p:nvSpPr>
          <p:cNvPr id="20" name="AutoShape 3"/>
          <p:cNvSpPr>
            <a:spLocks noChangeArrowheads="1"/>
          </p:cNvSpPr>
          <p:nvPr/>
        </p:nvSpPr>
        <p:spPr bwMode="auto">
          <a:xfrm>
            <a:off x="4355976" y="2389125"/>
            <a:ext cx="4518149" cy="1693131"/>
          </a:xfrm>
          <a:prstGeom prst="wedgeRectCallout">
            <a:avLst>
              <a:gd name="adj1" fmla="val -15602"/>
              <a:gd name="adj2" fmla="val 48963"/>
            </a:avLst>
          </a:prstGeom>
          <a:solidFill>
            <a:srgbClr val="FF0000"/>
          </a:solidFill>
          <a:ln w="15875">
            <a:solidFill>
              <a:srgbClr val="FFCC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Aft>
                <a:spcPts val="1000"/>
              </a:spcAft>
            </a:pPr>
            <a:r>
              <a:rPr lang="ru-RU" altLang="ru-RU" sz="2000" b="1" dirty="0">
                <a:latin typeface="Calibri" pitchFamily="34" charset="0"/>
                <a:cs typeface="Arial" pitchFamily="34" charset="0"/>
              </a:rPr>
              <a:t>Федеральный государственный контроль (надзор) на автомобильном транспорте, городском наземном электрическом транспорте и в дорожном хозяйстве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AutoShape 3"/>
          <p:cNvSpPr>
            <a:spLocks noChangeArrowheads="1"/>
          </p:cNvSpPr>
          <p:nvPr/>
        </p:nvSpPr>
        <p:spPr bwMode="auto">
          <a:xfrm>
            <a:off x="4355976" y="4283056"/>
            <a:ext cx="4518149" cy="1666224"/>
          </a:xfrm>
          <a:prstGeom prst="wedgeRectCallout">
            <a:avLst>
              <a:gd name="adj1" fmla="val -15602"/>
              <a:gd name="adj2" fmla="val 48963"/>
            </a:avLst>
          </a:prstGeom>
          <a:solidFill>
            <a:srgbClr val="FF0000"/>
          </a:solidFill>
          <a:ln w="15875">
            <a:solidFill>
              <a:srgbClr val="FFCC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Aft>
                <a:spcPts val="1000"/>
              </a:spcAft>
            </a:pPr>
            <a:r>
              <a:rPr lang="ru-RU" altLang="ru-RU" sz="2000" b="1" dirty="0" smtClean="0">
                <a:latin typeface="Calibri" pitchFamily="34" charset="0"/>
                <a:cs typeface="Arial" pitchFamily="34" charset="0"/>
              </a:rPr>
              <a:t>Контроль (надзор) за </a:t>
            </a:r>
            <a:r>
              <a:rPr lang="ru-RU" altLang="ru-RU" sz="2000" b="1" dirty="0">
                <a:latin typeface="Calibri" pitchFamily="34" charset="0"/>
                <a:cs typeface="Arial" pitchFamily="34" charset="0"/>
              </a:rPr>
              <a:t>исполнением органами местного самоуправления функций по </a:t>
            </a:r>
            <a:r>
              <a:rPr lang="ru-RU" altLang="ru-RU" sz="2000" b="1" dirty="0" smtClean="0">
                <a:latin typeface="Calibri" pitchFamily="34" charset="0"/>
                <a:cs typeface="Arial" pitchFamily="34" charset="0"/>
              </a:rPr>
              <a:t>созданию условий и организации </a:t>
            </a:r>
            <a:r>
              <a:rPr lang="ru-RU" altLang="ru-RU" sz="2000" b="1" dirty="0">
                <a:latin typeface="Calibri" pitchFamily="34" charset="0"/>
                <a:cs typeface="Arial" pitchFamily="34" charset="0"/>
              </a:rPr>
              <a:t>транспортного обслуживания населения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717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74" y="963749"/>
            <a:ext cx="9130526" cy="5894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4719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1187624" y="866776"/>
            <a:ext cx="7037214" cy="421270"/>
          </a:xfrm>
          <a:prstGeom prst="wedgeRectCallout">
            <a:avLst>
              <a:gd name="adj1" fmla="val -15602"/>
              <a:gd name="adj2" fmla="val 48963"/>
            </a:avLst>
          </a:prstGeom>
          <a:solidFill>
            <a:srgbClr val="00B0F0"/>
          </a:solidFill>
          <a:ln w="15875">
            <a:solidFill>
              <a:srgbClr val="FFCC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altLang="ru-RU" sz="2200" b="1" dirty="0" smtClean="0">
                <a:latin typeface="Calibri" pitchFamily="34" charset="0"/>
                <a:cs typeface="Arial" pitchFamily="34" charset="0"/>
              </a:rPr>
              <a:t>Аттестационные и экзаменационные функции </a:t>
            </a:r>
            <a:r>
              <a:rPr kumimoji="0" lang="ru-RU" alt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ТОГАДН</a:t>
            </a:r>
            <a:endParaRPr kumimoji="0" lang="ru-RU" alt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467543" y="1736418"/>
            <a:ext cx="8406581" cy="684470"/>
          </a:xfrm>
          <a:prstGeom prst="wedgeRectCallout">
            <a:avLst>
              <a:gd name="adj1" fmla="val -15602"/>
              <a:gd name="adj2" fmla="val 48963"/>
            </a:avLst>
          </a:prstGeom>
          <a:solidFill>
            <a:srgbClr val="92D050"/>
          </a:solidFill>
          <a:ln w="15875">
            <a:solidFill>
              <a:srgbClr val="FFCC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/>
                <a:ea typeface="Times New Roman"/>
              </a:rPr>
              <a:t>Аттестация  специалистов, ответственных за обеспечение безопасности дорожного движения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4336343" y="1288046"/>
            <a:ext cx="0" cy="425475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utoShape 3"/>
          <p:cNvSpPr>
            <a:spLocks noChangeArrowheads="1"/>
          </p:cNvSpPr>
          <p:nvPr/>
        </p:nvSpPr>
        <p:spPr bwMode="auto">
          <a:xfrm>
            <a:off x="467544" y="2564904"/>
            <a:ext cx="8406581" cy="759834"/>
          </a:xfrm>
          <a:prstGeom prst="wedgeRectCallout">
            <a:avLst>
              <a:gd name="adj1" fmla="val -15602"/>
              <a:gd name="adj2" fmla="val 48963"/>
            </a:avLst>
          </a:prstGeom>
          <a:solidFill>
            <a:srgbClr val="92D050"/>
          </a:solidFill>
          <a:ln w="15875">
            <a:solidFill>
              <a:srgbClr val="FFCC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/>
                <a:ea typeface="Times New Roman"/>
              </a:rPr>
              <a:t>Выдача удостоверений об утверждении курсов подготовки водителей автотранспортных средств, перевозящих опасные грузы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auto">
          <a:xfrm>
            <a:off x="467544" y="3429000"/>
            <a:ext cx="8406580" cy="956467"/>
          </a:xfrm>
          <a:prstGeom prst="wedgeRectCallout">
            <a:avLst>
              <a:gd name="adj1" fmla="val -15602"/>
              <a:gd name="adj2" fmla="val 48963"/>
            </a:avLst>
          </a:prstGeom>
          <a:solidFill>
            <a:srgbClr val="92D050"/>
          </a:solidFill>
          <a:ln w="15875">
            <a:solidFill>
              <a:srgbClr val="FFCC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/>
                <a:ea typeface="Times New Roman"/>
              </a:rPr>
              <a:t>Проведение экзаменов и выдача свидетельств о подготовке водителей автотранспортных средств, перевозящих опасные грузы и консультантов по перевозке опасных грузов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8" name="AutoShape 3"/>
          <p:cNvSpPr>
            <a:spLocks noChangeArrowheads="1"/>
          </p:cNvSpPr>
          <p:nvPr/>
        </p:nvSpPr>
        <p:spPr bwMode="auto">
          <a:xfrm>
            <a:off x="497136" y="4509121"/>
            <a:ext cx="8376988" cy="489682"/>
          </a:xfrm>
          <a:prstGeom prst="wedgeRectCallout">
            <a:avLst>
              <a:gd name="adj1" fmla="val -15602"/>
              <a:gd name="adj2" fmla="val 48963"/>
            </a:avLst>
          </a:prstGeom>
          <a:solidFill>
            <a:srgbClr val="92D050"/>
          </a:solidFill>
          <a:ln w="15875">
            <a:solidFill>
              <a:srgbClr val="FFCC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/>
                <a:ea typeface="Times New Roman"/>
              </a:rPr>
              <a:t>Выдача специальных разрешений на перевозку опасных </a:t>
            </a:r>
            <a:r>
              <a:rPr lang="ru-RU" sz="2000" b="1" dirty="0" smtClean="0">
                <a:latin typeface="Times New Roman"/>
                <a:ea typeface="Times New Roman"/>
              </a:rPr>
              <a:t>грузов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9" name="AutoShape 3"/>
          <p:cNvSpPr>
            <a:spLocks noChangeArrowheads="1"/>
          </p:cNvSpPr>
          <p:nvPr/>
        </p:nvSpPr>
        <p:spPr bwMode="auto">
          <a:xfrm>
            <a:off x="497136" y="5192563"/>
            <a:ext cx="8406580" cy="1116757"/>
          </a:xfrm>
          <a:prstGeom prst="wedgeRectCallout">
            <a:avLst>
              <a:gd name="adj1" fmla="val -15602"/>
              <a:gd name="adj2" fmla="val 48963"/>
            </a:avLst>
          </a:prstGeom>
          <a:solidFill>
            <a:srgbClr val="92D050"/>
          </a:solidFill>
          <a:ln w="15875">
            <a:solidFill>
              <a:srgbClr val="FFCC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/>
                <a:ea typeface="Times New Roman"/>
              </a:rPr>
              <a:t>Проведение экзаменов экзамен на право получения свидетельства профессиональной компетентности международного автомобильного перевозчика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375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323528" y="1227818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50825" y="3062669"/>
            <a:ext cx="3184524" cy="7694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200" b="1" dirty="0" smtClean="0">
                <a:solidFill>
                  <a:prstClr val="black"/>
                </a:solidFill>
              </a:rPr>
              <a:t>Профилактические </a:t>
            </a:r>
            <a:r>
              <a:rPr lang="ru-RU" sz="2200" b="1" dirty="0">
                <a:solidFill>
                  <a:prstClr val="black"/>
                </a:solidFill>
              </a:rPr>
              <a:t>мероприятия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355976" y="1227818"/>
            <a:ext cx="4115475" cy="43088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200" b="1" dirty="0" smtClean="0">
                <a:solidFill>
                  <a:prstClr val="black"/>
                </a:solidFill>
              </a:rPr>
              <a:t>Консультирование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3642685" y="4636935"/>
            <a:ext cx="504056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3642685" y="3373364"/>
            <a:ext cx="491912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4378208" y="2035945"/>
            <a:ext cx="4115475" cy="43088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200" b="1" dirty="0">
                <a:solidFill>
                  <a:prstClr val="black"/>
                </a:solidFill>
              </a:rPr>
              <a:t>И</a:t>
            </a:r>
            <a:r>
              <a:rPr lang="ru-RU" sz="2200" b="1" dirty="0" smtClean="0">
                <a:solidFill>
                  <a:prstClr val="black"/>
                </a:solidFill>
              </a:rPr>
              <a:t>нформирование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378208" y="4437111"/>
            <a:ext cx="4115475" cy="43088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200" b="1" dirty="0">
                <a:solidFill>
                  <a:prstClr val="black"/>
                </a:solidFill>
              </a:rPr>
              <a:t> </a:t>
            </a:r>
            <a:r>
              <a:rPr lang="ru-RU" sz="2200" b="1" dirty="0" smtClean="0">
                <a:solidFill>
                  <a:prstClr val="black"/>
                </a:solidFill>
              </a:rPr>
              <a:t>Объявление предостережения</a:t>
            </a:r>
            <a:endParaRPr lang="ru-RU" sz="2200" b="1" dirty="0">
              <a:solidFill>
                <a:prstClr val="black"/>
              </a:solidFill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V="1">
            <a:off x="3630541" y="5348128"/>
            <a:ext cx="504056" cy="12053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4355975" y="5144738"/>
            <a:ext cx="4115475" cy="43088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200" b="1" dirty="0" smtClean="0">
                <a:solidFill>
                  <a:prstClr val="black"/>
                </a:solidFill>
              </a:rPr>
              <a:t>Профилактический визит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355976" y="2696702"/>
            <a:ext cx="4123902" cy="144655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200" b="1" dirty="0" smtClean="0">
                <a:solidFill>
                  <a:prstClr val="black"/>
                </a:solidFill>
              </a:rPr>
              <a:t>Публичное </a:t>
            </a:r>
            <a:r>
              <a:rPr lang="ru-RU" sz="2200" b="1" dirty="0">
                <a:solidFill>
                  <a:prstClr val="black"/>
                </a:solidFill>
              </a:rPr>
              <a:t>обсуждение результатов </a:t>
            </a:r>
            <a:r>
              <a:rPr lang="ru-RU" sz="2200" b="1" dirty="0" smtClean="0">
                <a:solidFill>
                  <a:prstClr val="black"/>
                </a:solidFill>
              </a:rPr>
              <a:t>правоприменительной </a:t>
            </a:r>
            <a:r>
              <a:rPr lang="ru-RU" sz="2200" b="1" dirty="0">
                <a:solidFill>
                  <a:prstClr val="black"/>
                </a:solidFill>
              </a:rPr>
              <a:t>практики Управления</a:t>
            </a:r>
            <a:endParaRPr lang="ru-RU" sz="2200" b="1" dirty="0" smtClean="0">
              <a:solidFill>
                <a:prstClr val="black"/>
              </a:solidFill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3630541" y="1556792"/>
            <a:ext cx="504056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3642685" y="2244606"/>
            <a:ext cx="479767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4659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125413" y="1196752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21277" y="980728"/>
            <a:ext cx="8822723" cy="110799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200" b="1" dirty="0">
                <a:solidFill>
                  <a:srgbClr val="9BBB59">
                    <a:lumMod val="50000"/>
                  </a:srgbClr>
                </a:solidFill>
              </a:rPr>
              <a:t>П</a:t>
            </a:r>
            <a:r>
              <a:rPr lang="ru-RU" sz="2200" b="1" dirty="0" smtClean="0">
                <a:solidFill>
                  <a:srgbClr val="9BBB59">
                    <a:lumMod val="50000"/>
                  </a:srgbClr>
                </a:solidFill>
              </a:rPr>
              <a:t>остановление </a:t>
            </a:r>
            <a:r>
              <a:rPr lang="ru-RU" sz="2200" b="1" dirty="0">
                <a:solidFill>
                  <a:srgbClr val="9BBB59">
                    <a:lumMod val="50000"/>
                  </a:srgbClr>
                </a:solidFill>
              </a:rPr>
              <a:t>Правительства Российской Федерации от 10.03.2022 №336 «Об особенностях организации и осуществления государственного контроля (надзора), муниципального контроля»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2564904"/>
            <a:ext cx="3362738" cy="43088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200" b="1" dirty="0" smtClean="0">
                <a:solidFill>
                  <a:prstClr val="black"/>
                </a:solidFill>
              </a:rPr>
              <a:t>С 10  марта 2022 года 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4754483" y="2120450"/>
            <a:ext cx="0" cy="47618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3395887" y="2924944"/>
            <a:ext cx="0" cy="481924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79512" y="3429000"/>
            <a:ext cx="5347466" cy="132343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600" b="1" dirty="0" smtClean="0">
                <a:solidFill>
                  <a:srgbClr val="FF0000"/>
                </a:solidFill>
              </a:rPr>
              <a:t>Запрещает проведение плановых и внеплановых </a:t>
            </a:r>
            <a:r>
              <a:rPr lang="ru-RU" sz="1600" b="1" dirty="0">
                <a:solidFill>
                  <a:srgbClr val="FF0000"/>
                </a:solidFill>
              </a:rPr>
              <a:t>контрольных (надзорных) мероприятий </a:t>
            </a:r>
            <a:endParaRPr lang="ru-RU" sz="1600" b="1" dirty="0" smtClean="0">
              <a:solidFill>
                <a:srgbClr val="FF0000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solidFill>
                  <a:srgbClr val="FF0000"/>
                </a:solidFill>
              </a:rPr>
              <a:t>за исключением плановых в отношении объектов высокого риска, внеплановых в связи с угрозой жизни и тяжкого вреда здоровью граждан</a:t>
            </a:r>
            <a:endParaRPr lang="ru-RU" sz="1600" b="1" dirty="0" smtClean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924944"/>
            <a:ext cx="71278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704681" y="3417180"/>
            <a:ext cx="3227767" cy="156966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B050"/>
                </a:solidFill>
              </a:rPr>
              <a:t>Разрешает проведение профилактический мероприятий, контрольных (надзорных) мероприятий без взаимодействия</a:t>
            </a:r>
            <a:r>
              <a:rPr lang="ru-RU" sz="1600" b="1" dirty="0" smtClean="0">
                <a:solidFill>
                  <a:srgbClr val="00B050"/>
                </a:solidFill>
              </a:rPr>
              <a:t>,</a:t>
            </a: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solidFill>
                  <a:srgbClr val="00B050"/>
                </a:solidFill>
              </a:rPr>
              <a:t> постоянного рейда.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23528" y="5229200"/>
            <a:ext cx="8640960" cy="132343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ru-RU" sz="2000" dirty="0" smtClean="0"/>
              <a:t>Всего в 2022 году Управлением проведено:</a:t>
            </a:r>
          </a:p>
          <a:p>
            <a:r>
              <a:rPr lang="ru-RU" sz="2000" dirty="0" smtClean="0"/>
              <a:t>- </a:t>
            </a:r>
            <a:r>
              <a:rPr lang="ru-RU" sz="2000" dirty="0" smtClean="0"/>
              <a:t>165 выездных проверок, из них 116 плановые и 49 внеплановые;</a:t>
            </a:r>
          </a:p>
          <a:p>
            <a:r>
              <a:rPr lang="ru-RU" sz="2000" dirty="0" smtClean="0"/>
              <a:t>- </a:t>
            </a:r>
            <a:r>
              <a:rPr lang="ru-RU" sz="2000" dirty="0" smtClean="0"/>
              <a:t>135 документарных проверок, из них 2 плановые и 133 внеплановые; </a:t>
            </a:r>
          </a:p>
          <a:p>
            <a:r>
              <a:rPr lang="ru-RU" sz="2000" dirty="0" smtClean="0"/>
              <a:t>- 4 внеплановых инспекционных </a:t>
            </a:r>
            <a:r>
              <a:rPr lang="ru-RU" sz="2000" dirty="0" smtClean="0"/>
              <a:t>визита</a:t>
            </a:r>
            <a:endParaRPr lang="ru-RU" sz="20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083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36512" y="29757"/>
            <a:ext cx="9144000" cy="6855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r>
              <a:rPr lang="ru-RU" sz="1400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" name="Picture 3" descr="Герб ФС"/>
          <p:cNvPicPr>
            <a:picLocks noChangeAspect="1" noChangeArrowheads="1"/>
          </p:cNvPicPr>
          <p:nvPr/>
        </p:nvPicPr>
        <p:blipFill>
          <a:blip r:embed="rId3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prstClr val="black"/>
              </a:solidFill>
            </a:endParaRPr>
          </a:p>
        </p:txBody>
      </p:sp>
      <p:sp>
        <p:nvSpPr>
          <p:cNvPr id="307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prstClr val="black"/>
              </a:solidFill>
            </a:endParaRPr>
          </a:p>
        </p:txBody>
      </p:sp>
      <p:sp>
        <p:nvSpPr>
          <p:cNvPr id="3082" name="TextBox 12"/>
          <p:cNvSpPr txBox="1">
            <a:spLocks noChangeArrowheads="1"/>
          </p:cNvSpPr>
          <p:nvPr/>
        </p:nvSpPr>
        <p:spPr bwMode="auto">
          <a:xfrm>
            <a:off x="2974975" y="116632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sp>
        <p:nvSpPr>
          <p:cNvPr id="308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08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79331" y="1772765"/>
            <a:ext cx="7364669" cy="519456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5373216"/>
            <a:ext cx="240680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Федеральный оператор – </a:t>
            </a:r>
          </a:p>
          <a:p>
            <a:pPr algn="ctr"/>
            <a:r>
              <a:rPr lang="ru-RU" b="1" dirty="0" smtClean="0">
                <a:solidFill>
                  <a:prstClr val="black"/>
                </a:solidFill>
              </a:rPr>
              <a:t>АО </a:t>
            </a:r>
            <a:r>
              <a:rPr lang="ru-RU" b="1" dirty="0">
                <a:solidFill>
                  <a:prstClr val="black"/>
                </a:solidFill>
              </a:rPr>
              <a:t>"ГЛОНАСС"</a:t>
            </a:r>
            <a:endParaRPr lang="ru-RU" b="1" dirty="0" smtClean="0">
              <a:solidFill>
                <a:prstClr val="black"/>
              </a:solidFill>
            </a:endParaRPr>
          </a:p>
          <a:p>
            <a:pPr algn="ctr"/>
            <a:r>
              <a:rPr lang="ru-RU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smtClean="0">
                <a:solidFill>
                  <a:srgbClr val="00B050"/>
                </a:solidFill>
              </a:rPr>
              <a:t>aoglonass.ru. 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70599" y="869232"/>
            <a:ext cx="3672408" cy="224676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С 01.09.2021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Автобусы и грузовые АТС, перевозящие опасный груз должны быть оснащены аппаратурой </a:t>
            </a:r>
            <a:r>
              <a:rPr lang="ru-RU" sz="2000" b="1" dirty="0">
                <a:solidFill>
                  <a:srgbClr val="C00000"/>
                </a:solidFill>
              </a:rPr>
              <a:t>спутниковой навигации </a:t>
            </a:r>
            <a:r>
              <a:rPr lang="ru-RU" sz="2000" b="1" dirty="0" smtClean="0">
                <a:solidFill>
                  <a:srgbClr val="C00000"/>
                </a:solidFill>
              </a:rPr>
              <a:t>ГЛОНАСС или ГЛОНАСС/</a:t>
            </a:r>
            <a:r>
              <a:rPr lang="en-US" sz="2000" b="1" dirty="0" smtClean="0">
                <a:solidFill>
                  <a:srgbClr val="C00000"/>
                </a:solidFill>
              </a:rPr>
              <a:t>GPS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61724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51520" y="980728"/>
            <a:ext cx="88162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Приказ Минтранса РФ от 19 июля 2012 г. N 243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"Об утверждении Порядка формирования и ведения </a:t>
            </a:r>
            <a:r>
              <a:rPr lang="ru-RU" b="1" dirty="0" smtClean="0"/>
              <a:t>автоматизированных </a:t>
            </a:r>
            <a:r>
              <a:rPr lang="ru-RU" b="1" dirty="0" smtClean="0"/>
              <a:t>централизованных баз персональных данных о пассажирах и персонале (экипаже) транспортных средств, а также предоставления содержащихся в них данных"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11560" y="2492896"/>
            <a:ext cx="8280920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31. Информация о персонале (экипаже) транспортных средств передается в АЦБПДП по завершении формирования экипажей транспортных средств, но не </a:t>
            </a:r>
            <a:r>
              <a:rPr lang="ru-RU" b="1" dirty="0" smtClean="0">
                <a:solidFill>
                  <a:srgbClr val="FF0000"/>
                </a:solidFill>
              </a:rPr>
              <a:t>позднее чем за 24 часа </a:t>
            </a:r>
            <a:r>
              <a:rPr lang="ru-RU" b="1" dirty="0" smtClean="0"/>
              <a:t>до момента отправления транспортного средства.</a:t>
            </a:r>
          </a:p>
          <a:p>
            <a:pPr algn="just"/>
            <a:r>
              <a:rPr lang="ru-RU" b="1" dirty="0" smtClean="0"/>
              <a:t>В случае изменения (дополнения) состава экипажа транспортного средства сведения об изменениях передаются в АЦБПДП незамедлительно, но не позднее момента отправления транспортного средства.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368956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7462</TotalTime>
  <Words>1113</Words>
  <Application>Microsoft Office PowerPoint</Application>
  <PresentationFormat>Экран (4:3)</PresentationFormat>
  <Paragraphs>218</Paragraphs>
  <Slides>28</Slides>
  <Notes>25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6" baseType="lpstr">
      <vt:lpstr>Arial</vt:lpstr>
      <vt:lpstr>Calibri</vt:lpstr>
      <vt:lpstr>Arial Narrow</vt:lpstr>
      <vt:lpstr>Times New Roman</vt:lpstr>
      <vt:lpstr>Constantia</vt:lpstr>
      <vt:lpstr>Arial Unicode MS</vt:lpstr>
      <vt:lpstr>Wingdings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Моисеев Дмитрий Олегович</dc:creator>
  <cp:lastModifiedBy>Vitek</cp:lastModifiedBy>
  <cp:revision>583</cp:revision>
  <cp:lastPrinted>2023-02-15T07:24:13Z</cp:lastPrinted>
  <dcterms:created xsi:type="dcterms:W3CDTF">2017-04-05T05:36:28Z</dcterms:created>
  <dcterms:modified xsi:type="dcterms:W3CDTF">2023-02-26T06:27:18Z</dcterms:modified>
</cp:coreProperties>
</file>